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5" r:id="rId2"/>
    <p:sldId id="423" r:id="rId3"/>
    <p:sldId id="269" r:id="rId4"/>
    <p:sldId id="425" r:id="rId5"/>
    <p:sldId id="283" r:id="rId6"/>
    <p:sldId id="257" r:id="rId7"/>
    <p:sldId id="258" r:id="rId8"/>
    <p:sldId id="259" r:id="rId9"/>
    <p:sldId id="260" r:id="rId10"/>
    <p:sldId id="261" r:id="rId11"/>
    <p:sldId id="424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280" r:id="rId20"/>
    <p:sldId id="277" r:id="rId21"/>
    <p:sldId id="278" r:id="rId22"/>
    <p:sldId id="262" r:id="rId23"/>
    <p:sldId id="281" r:id="rId24"/>
    <p:sldId id="265" r:id="rId25"/>
    <p:sldId id="266" r:id="rId26"/>
    <p:sldId id="263" r:id="rId27"/>
    <p:sldId id="264" r:id="rId28"/>
    <p:sldId id="267" r:id="rId29"/>
    <p:sldId id="268" r:id="rId30"/>
    <p:sldId id="422" r:id="rId31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66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3E928-5478-1247-BA8B-9CDF92AD1B56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A66E1-90C9-1742-BC95-F2C7D9A1DB5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8980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9252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2791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698" name="Google Shape;2698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455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2559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A66E1-90C9-1742-BC95-F2C7D9A1DB57}" type="slidenum">
              <a:rPr lang="en-BR" smtClean="0"/>
              <a:t>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64660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E9DA5-E2FC-8142-ADF5-DFE995F74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86786-C220-5747-9512-609F64129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2A04-664B-0E44-91D0-62E606607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83352-EC52-C440-B24E-A7EA6779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CE53A-B084-5B48-BF14-AC2DF8C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8932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549D-2743-EB48-A887-13334D77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E5357-03B3-F841-B76C-4F34604DA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1C5C2-A9F0-EF4F-8B9B-B108E2E4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5C6BA-448A-D64E-8DBA-2F45CA03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BB2D6-F158-6F47-A5FC-45345A55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7195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33D2E-BF7C-4D47-9406-102069D270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072CF-7CDC-7047-8EED-BD6B43082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79BE3-E04F-0941-894B-5CFF4628D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8807F-F2D2-FA49-9DB2-8C24B6F9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82E38-7E8A-CF44-9DB1-F4E4EBA3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25080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56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- Crimson">
  <p:cSld name="Cover Slide - Crimson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523900" y="1398900"/>
            <a:ext cx="10441600" cy="25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333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63933" y="4952100"/>
            <a:ext cx="10441600" cy="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9AA0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2"/>
          </p:nvPr>
        </p:nvSpPr>
        <p:spPr>
          <a:xfrm>
            <a:off x="563933" y="3978900"/>
            <a:ext cx="10401600" cy="4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87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8810-A23E-6447-91E2-0975C7D6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64F16-92F0-7C49-8484-9C75124D3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F5DAF-385F-2947-9D06-63798705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90BE2-E999-4B43-988A-6AA6E741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4CA32-D8A1-314C-80CB-8FAA38CF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905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EF7F-4370-FB42-8103-35094007C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20B4F-FCC1-1F48-BA78-4E4860A7C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B75E5-7DAD-9F4A-9C70-122EC51E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D9810-45EC-144D-BDCC-392E31C6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ADBB3-65D4-034B-8487-246B4E59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7923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3C5E-A87F-5A40-80F4-36AB9751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B35A-88A2-C640-BF2A-31BD98DF3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14D6E-4747-614B-BF4C-BB900EFE7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C7D8-BE01-8446-90FA-85A66C5E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FF7F7-45A1-DA4E-9A85-E65A4E5C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4CF49-C809-6242-80AD-52DBF4AC5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8188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9C6A-FCC2-AF46-8DD9-06788713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CDF3E-1BB2-FE43-A0AD-EB1A951C8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36A87-89A4-4A48-90EF-980A3BFEE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7C0DD-CC3D-DB4A-A7DC-7324CE10A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F4EA2-44D3-C54C-8460-9CAE03C9C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CB6A8-911D-854A-8298-65345FD6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0431CD-44D0-364F-9907-F91AFDE6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0BF6D-D2AF-3D4E-9D4E-2006FB0C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3124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BFF6-E13C-4D45-9973-F8F3A772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0843BF-2B1D-D648-BD18-35518F08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E8843-5DAE-5944-BC7C-06853E747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228B9-B20F-6B4A-A0E0-A6A0CF24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3003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311D7-A24D-1846-8584-91D1D00C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BEF12-E5D4-F94E-B0EE-C3FC5D01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D8A8E-D06C-804B-BF31-44F02528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4728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9EA7-82DE-144F-AE04-A51C9778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A061-2060-2B43-88E0-A2DFEACB6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B497A-C35B-4149-A7C3-2C812B8B7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75795-4EC1-0740-A553-0196EE99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95E43-8F17-0E46-AEE3-A51DEEEA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80264-9DAD-144B-899C-3D2C0126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0105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1035-CCAA-F148-8560-685EF771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17C09-CD09-B64F-BBDD-02F772669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5C058-3AA3-D148-81AE-2BAE8D9CB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C30C3-2467-FD4E-8BF8-725659A0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D1B0-A0F2-814B-AE42-82676C69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BE3CA-7569-DF42-B22C-088C2B77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5906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EBA54F-AA60-614F-880D-4343218B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4939C-1036-E04D-834D-602EDDD45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6D7D3-C518-DC45-9AC8-F23F7612C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DAA27-80CC-C744-9D5F-87A5EB4FAC37}" type="datetimeFigureOut">
              <a:rPr lang="en-BR" smtClean="0"/>
              <a:t>23/02/23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DC8BE-A3AB-D54D-AF4B-579646CBF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26B5-C487-344D-9F34-10635FBE5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7719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MWsFER-B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duino.github.io/arduino-cli/0.21/installa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eed-Studio/Seeed_Arduino_edgeimpulse/releases/tag/1.4.0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seeedstudio.com/Wio-Terminal-p-4509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seeedstudio.com/Wio-Terminal-Getting-Started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user.cl/datasheet/2/389/cd00274221-179708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687125" y="2470912"/>
            <a:ext cx="11445600" cy="2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6600" dirty="0" err="1">
                <a:solidFill>
                  <a:schemeClr val="accent2"/>
                </a:solidFill>
              </a:rPr>
              <a:t>Wio</a:t>
            </a:r>
            <a:r>
              <a:rPr lang="en-US" sz="6600" dirty="0">
                <a:solidFill>
                  <a:schemeClr val="accent2"/>
                </a:solidFill>
              </a:rPr>
              <a:t> Terminal – Part 1 </a:t>
            </a:r>
            <a:br>
              <a:rPr lang="en-US" sz="6600" dirty="0">
                <a:solidFill>
                  <a:schemeClr val="tx2"/>
                </a:solidFill>
              </a:rPr>
            </a:br>
            <a:r>
              <a:rPr lang="en-US" sz="6600" dirty="0">
                <a:solidFill>
                  <a:schemeClr val="tx2"/>
                </a:solidFill>
              </a:rPr>
              <a:t>Installation &amp; Tests  </a:t>
            </a:r>
            <a:endParaRPr sz="6600" b="1" dirty="0">
              <a:solidFill>
                <a:schemeClr val="tx2"/>
              </a:solidFill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63" name="Google Shape;163;p30"/>
          <p:cNvSpPr/>
          <p:nvPr/>
        </p:nvSpPr>
        <p:spPr>
          <a:xfrm>
            <a:off x="11832336" y="6333133"/>
            <a:ext cx="359664" cy="5248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687125" y="5207062"/>
            <a:ext cx="2700900" cy="158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10860403" y="5774529"/>
            <a:ext cx="627933" cy="1044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7307" y="4844746"/>
            <a:ext cx="2103383" cy="164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000" y="4997138"/>
            <a:ext cx="1336000" cy="1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>
            <a:spLocks noGrp="1"/>
          </p:cNvSpPr>
          <p:nvPr>
            <p:ph type="subTitle" idx="1"/>
          </p:nvPr>
        </p:nvSpPr>
        <p:spPr>
          <a:xfrm>
            <a:off x="581618" y="4948476"/>
            <a:ext cx="66426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i="1" dirty="0"/>
              <a:t>Prof. Marcelo José </a:t>
            </a:r>
            <a:r>
              <a:rPr lang="en-US" sz="1600" i="1" dirty="0" err="1"/>
              <a:t>Rovai</a:t>
            </a:r>
            <a:r>
              <a:rPr lang="en-US" sz="1600" i="1" dirty="0"/>
              <a:t> </a:t>
            </a:r>
            <a:endParaRPr sz="16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i="1" dirty="0"/>
              <a:t>UNIFEI - Federal University of </a:t>
            </a:r>
            <a:r>
              <a:rPr lang="en-US" sz="1600" i="1" dirty="0" err="1"/>
              <a:t>Itajubá</a:t>
            </a:r>
            <a:r>
              <a:rPr lang="en-US" sz="1600" i="1" dirty="0"/>
              <a:t>, Brazil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i="1" dirty="0"/>
              <a:t>TinyML4D Academic Network Co-Chair</a:t>
            </a:r>
            <a:endParaRPr sz="16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i="1" dirty="0"/>
          </a:p>
        </p:txBody>
      </p:sp>
      <p:pic>
        <p:nvPicPr>
          <p:cNvPr id="9220" name="Picture 4" descr="Addis Ababa University - Ethiopia | International Business Institute">
            <a:extLst>
              <a:ext uri="{FF2B5EF4-FFF2-40B4-BE49-F238E27FC236}">
                <a16:creationId xmlns:a16="http://schemas.microsoft.com/office/drawing/2014/main" id="{F4EC9147-49BE-9442-821F-A6F9AB9A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675" y="372471"/>
            <a:ext cx="1481015" cy="168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B84DE8-C0C3-A748-9E33-5658EC4E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800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79F15-0CFB-B54C-A8C9-8893BC37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806" y="2953265"/>
            <a:ext cx="6760648" cy="3904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DBF364-E582-A04F-88F7-095DD171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019" y="117389"/>
            <a:ext cx="5733715" cy="331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45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88FA95-BF35-C843-927F-E996FDAE8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27" y="0"/>
            <a:ext cx="525368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07C8D2-8874-7C4C-886E-AA99673F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442" y="1594338"/>
            <a:ext cx="5759748" cy="5263662"/>
          </a:xfrm>
          <a:prstGeom prst="rect">
            <a:avLst/>
          </a:prstGeom>
        </p:spPr>
      </p:pic>
      <p:pic>
        <p:nvPicPr>
          <p:cNvPr id="8" name="Picture 7" descr="A person holding a device&#10;&#10;Description automatically generated with low confidence">
            <a:extLst>
              <a:ext uri="{FF2B5EF4-FFF2-40B4-BE49-F238E27FC236}">
                <a16:creationId xmlns:a16="http://schemas.microsoft.com/office/drawing/2014/main" id="{E86C678A-7700-5046-A3D5-1EB5FD69E4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49" t="11663" r="31733" b="19697"/>
          <a:stretch/>
        </p:blipFill>
        <p:spPr>
          <a:xfrm rot="5400000">
            <a:off x="8561104" y="2381884"/>
            <a:ext cx="3184077" cy="334400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149;p21">
            <a:extLst>
              <a:ext uri="{FF2B5EF4-FFF2-40B4-BE49-F238E27FC236}">
                <a16:creationId xmlns:a16="http://schemas.microsoft.com/office/drawing/2014/main" id="{7293A301-920C-874B-9765-95E0CBCE295C}"/>
              </a:ext>
            </a:extLst>
          </p:cNvPr>
          <p:cNvSpPr txBox="1"/>
          <p:nvPr/>
        </p:nvSpPr>
        <p:spPr>
          <a:xfrm>
            <a:off x="4161694" y="382263"/>
            <a:ext cx="750894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Using the TFT Display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066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689916" y="2766218"/>
            <a:ext cx="11086070" cy="196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5"/>
              <a:buNone/>
            </a:pPr>
            <a:r>
              <a:rPr lang="en" sz="4800" dirty="0">
                <a:latin typeface="+mn-lt"/>
              </a:rPr>
              <a:t>Set up connection between </a:t>
            </a:r>
            <a:r>
              <a:rPr lang="en" sz="4800" dirty="0" err="1">
                <a:solidFill>
                  <a:schemeClr val="accent2"/>
                </a:solidFill>
                <a:latin typeface="+mn-lt"/>
              </a:rPr>
              <a:t>Wio</a:t>
            </a:r>
            <a:r>
              <a:rPr lang="en" sz="4800" dirty="0">
                <a:solidFill>
                  <a:schemeClr val="accent2"/>
                </a:solidFill>
                <a:latin typeface="+mn-lt"/>
              </a:rPr>
              <a:t> Terminal </a:t>
            </a:r>
            <a:r>
              <a:rPr lang="en" sz="4800" dirty="0">
                <a:latin typeface="+mn-lt"/>
              </a:rPr>
              <a:t>and </a:t>
            </a:r>
            <a:r>
              <a:rPr lang="en" sz="4800" dirty="0">
                <a:solidFill>
                  <a:schemeClr val="accent2"/>
                </a:solidFill>
                <a:latin typeface="+mn-lt"/>
              </a:rPr>
              <a:t>Edge Impulse</a:t>
            </a:r>
            <a:endParaRPr sz="7200" dirty="0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007" y="0"/>
            <a:ext cx="106179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C5D328-A404-2F41-ABAA-301D18F4F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F2931-76F0-DC46-9129-47790C2EFD89}"/>
              </a:ext>
            </a:extLst>
          </p:cNvPr>
          <p:cNvSpPr/>
          <p:nvPr/>
        </p:nvSpPr>
        <p:spPr>
          <a:xfrm>
            <a:off x="4573148" y="2811234"/>
            <a:ext cx="1522852" cy="4448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 descr="Acquire valuable training data security. Enrich data and train ML algorithms. Test impulses with real time data flows. Embedded and edge compute deployment op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9314" y="772355"/>
            <a:ext cx="6993371" cy="53132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9654469" y="2967334"/>
            <a:ext cx="259931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2350008" y="2935224"/>
            <a:ext cx="2432304" cy="1001160"/>
          </a:xfrm>
          <a:prstGeom prst="roundRect">
            <a:avLst>
              <a:gd name="adj" fmla="val 16667"/>
            </a:avLst>
          </a:prstGeom>
          <a:solidFill>
            <a:srgbClr val="ED7D31">
              <a:alpha val="6666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730" y="0"/>
            <a:ext cx="1103454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9753664" y="108355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716754" y="14146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8212064" y="24287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104888" y="2340144"/>
            <a:ext cx="1033272" cy="45792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0055350" y="1015955"/>
            <a:ext cx="1033272" cy="45792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777240" y="1420437"/>
            <a:ext cx="951146" cy="28367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CF728-251D-104B-B9ED-36F5AEA3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125" name="Google Shape;125;p18"/>
          <p:cNvSpPr/>
          <p:nvPr/>
        </p:nvSpPr>
        <p:spPr>
          <a:xfrm>
            <a:off x="6928298" y="3994719"/>
            <a:ext cx="978408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4654364" y="4106419"/>
            <a:ext cx="1871969" cy="26123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9FE67-3416-5943-89D3-61FE4E41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125" name="Google Shape;125;p18"/>
          <p:cNvSpPr/>
          <p:nvPr/>
        </p:nvSpPr>
        <p:spPr>
          <a:xfrm rot="18695174">
            <a:off x="9399650" y="4760484"/>
            <a:ext cx="978408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4530796" y="5688084"/>
            <a:ext cx="5268112" cy="48463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2510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287E2-CBA1-8F44-B840-87D054DD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125" name="Google Shape;125;p18"/>
          <p:cNvSpPr/>
          <p:nvPr/>
        </p:nvSpPr>
        <p:spPr>
          <a:xfrm rot="21097051">
            <a:off x="5038065" y="4834188"/>
            <a:ext cx="978408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4011812" y="5058921"/>
            <a:ext cx="906177" cy="2668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34;p19">
            <a:extLst>
              <a:ext uri="{FF2B5EF4-FFF2-40B4-BE49-F238E27FC236}">
                <a16:creationId xmlns:a16="http://schemas.microsoft.com/office/drawing/2014/main" id="{C87CE89C-941D-024C-975E-EA5F444715F6}"/>
              </a:ext>
            </a:extLst>
          </p:cNvPr>
          <p:cNvSpPr txBox="1"/>
          <p:nvPr/>
        </p:nvSpPr>
        <p:spPr>
          <a:xfrm>
            <a:off x="8345492" y="4022830"/>
            <a:ext cx="3184980" cy="1169511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(Note that the </a:t>
            </a:r>
            <a:r>
              <a:rPr lang="en" sz="14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1. Edge Impulse CLI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not necessary for 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Wio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Terminal. We will use </a:t>
            </a:r>
            <a:r>
              <a:rPr lang="en" sz="1400" b="1" i="0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WebUSB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instead)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</a:t>
            </a:r>
            <a:r>
              <a:rPr lang="en" sz="14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2. Arduino CLI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77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689916" y="2766218"/>
            <a:ext cx="11086070" cy="196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5"/>
              <a:buNone/>
            </a:pPr>
            <a:r>
              <a:rPr lang="en" sz="4800" dirty="0">
                <a:latin typeface="+mn-lt"/>
              </a:rPr>
              <a:t>The </a:t>
            </a:r>
            <a:r>
              <a:rPr lang="en" sz="4800" dirty="0" err="1">
                <a:solidFill>
                  <a:schemeClr val="accent2"/>
                </a:solidFill>
                <a:latin typeface="+mn-lt"/>
              </a:rPr>
              <a:t>Wio</a:t>
            </a:r>
            <a:r>
              <a:rPr lang="en" sz="4800" dirty="0">
                <a:solidFill>
                  <a:schemeClr val="accent2"/>
                </a:solidFill>
                <a:latin typeface="+mn-lt"/>
              </a:rPr>
              <a:t> Terminal</a:t>
            </a:r>
            <a:endParaRPr sz="7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4867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2738" y="611512"/>
            <a:ext cx="8716449" cy="5335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111052" y="84425"/>
            <a:ext cx="238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Arduino CLI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2981196" y="6056998"/>
            <a:ext cx="82170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See this video for Windows installation: https://www.youtube.com/watch?v=1jMWsFER-Bc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 rot="10800000">
            <a:off x="1820464" y="5968570"/>
            <a:ext cx="978408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009145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chemeClr val="accent2"/>
                </a:solidFill>
              </a:rPr>
              <a:t>If you're on Windows: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 Unzip the .zip file to C:\Program Files\arduino-cli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 Open System Properties &gt; Advanced &gt; Environment 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 Path under "user variables" &gt; Edit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 Add C:\Program Files\arduino-cli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800"/>
            </a:br>
            <a:endParaRPr sz="180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chemeClr val="accent2"/>
                </a:solidFill>
              </a:rPr>
              <a:t>If you're on macOS: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I recommend using the curl method or homebrew shown on the installation page: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https://arduino.github.io/arduino-cli/0.21/installation/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if you use the curl method, it likely installs arduino-cli to ~/bin. That might not be on your path. So, you might need to run: </a:t>
            </a:r>
            <a:r>
              <a:rPr lang="en" sz="1800">
                <a:solidFill>
                  <a:schemeClr val="lt1"/>
                </a:solidFill>
                <a:highlight>
                  <a:srgbClr val="C0C0C0"/>
                </a:highlight>
              </a:rPr>
              <a:t>export PATH=$PATH:~/bin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800"/>
            </a:br>
            <a:endParaRPr sz="18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149" name="Google Shape;149;p21"/>
          <p:cNvSpPr txBox="1"/>
          <p:nvPr/>
        </p:nvSpPr>
        <p:spPr>
          <a:xfrm>
            <a:off x="562997" y="662494"/>
            <a:ext cx="750894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Arduino CLI Installation Summary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C14CB2-8B28-2F4A-8054-58A55D0E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73" y="556053"/>
            <a:ext cx="4477764" cy="253313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F8E4FE-F7D4-3E44-8E64-01849C438999}"/>
              </a:ext>
            </a:extLst>
          </p:cNvPr>
          <p:cNvSpPr txBox="1"/>
          <p:nvPr/>
        </p:nvSpPr>
        <p:spPr>
          <a:xfrm>
            <a:off x="364524" y="1153148"/>
            <a:ext cx="62092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Connect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Wio</a:t>
            </a:r>
            <a:r>
              <a:rPr lang="en-US" b="0" i="0" dirty="0">
                <a:effectLst/>
                <a:latin typeface="Roboto" panose="02000000000000000000" pitchFamily="2" charset="0"/>
              </a:rPr>
              <a:t> Terminal to your computer.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Entering the bootloader mode by sliding the power switch twice quickly. 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An external drive named </a:t>
            </a:r>
            <a:r>
              <a:rPr lang="en-US" dirty="0"/>
              <a:t>Arduino</a:t>
            </a:r>
            <a:r>
              <a:rPr lang="en-US" b="0" i="0" dirty="0">
                <a:effectLst/>
                <a:latin typeface="Roboto" panose="02000000000000000000" pitchFamily="2" charset="0"/>
              </a:rPr>
              <a:t> should appear in your PC.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Drag the the downloaded </a:t>
            </a:r>
            <a:r>
              <a:rPr lang="en-US" b="1" i="0" u="none" strike="noStrike" dirty="0">
                <a:solidFill>
                  <a:srgbClr val="7CB342"/>
                </a:solidFill>
                <a:effectLst/>
                <a:latin typeface="Roboto" panose="02000000000000000000" pitchFamily="2" charset="0"/>
                <a:hlinkClick r:id="rId3"/>
              </a:rPr>
              <a:t>Edge Impulse uf2 firmware files</a:t>
            </a:r>
            <a:r>
              <a:rPr lang="en-US" b="0" i="0" dirty="0">
                <a:effectLst/>
                <a:latin typeface="Roboto" panose="02000000000000000000" pitchFamily="2" charset="0"/>
              </a:rPr>
              <a:t> to the </a:t>
            </a:r>
            <a:r>
              <a:rPr lang="en-US" dirty="0"/>
              <a:t>Arduino</a:t>
            </a:r>
            <a:r>
              <a:rPr lang="en-US" b="0" i="0" dirty="0">
                <a:effectLst/>
                <a:latin typeface="Roboto" panose="02000000000000000000" pitchFamily="2" charset="0"/>
              </a:rPr>
              <a:t> drive. Now, Edge Impulse is loaded on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Seeeduino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Wio</a:t>
            </a:r>
            <a:r>
              <a:rPr lang="en-US" b="0" i="0" dirty="0">
                <a:effectLst/>
                <a:latin typeface="Roboto" panose="02000000000000000000" pitchFamily="2" charset="0"/>
              </a:rPr>
              <a:t> Terminal!</a:t>
            </a:r>
            <a:endParaRPr lang="en-BR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5A40108-6AB2-4C40-9802-2DA19D01F149}"/>
              </a:ext>
            </a:extLst>
          </p:cNvPr>
          <p:cNvSpPr/>
          <p:nvPr/>
        </p:nvSpPr>
        <p:spPr>
          <a:xfrm>
            <a:off x="6096000" y="1729628"/>
            <a:ext cx="897924" cy="3274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6C93AA-601F-0F4A-8BB0-EA6C5C876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24" y="3630989"/>
            <a:ext cx="5902239" cy="2836226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35AA9A-6922-894C-9AC8-857A2E7E0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760" y="3515779"/>
            <a:ext cx="5902240" cy="264342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7B1E3C62-6F7F-CD47-9BBE-812E873C0443}"/>
              </a:ext>
            </a:extLst>
          </p:cNvPr>
          <p:cNvSpPr/>
          <p:nvPr/>
        </p:nvSpPr>
        <p:spPr>
          <a:xfrm rot="11411590">
            <a:off x="6269261" y="5199105"/>
            <a:ext cx="897924" cy="32745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DA047DA-EC5D-6C4C-85C4-8AF2581BD55B}"/>
              </a:ext>
            </a:extLst>
          </p:cNvPr>
          <p:cNvSpPr/>
          <p:nvPr/>
        </p:nvSpPr>
        <p:spPr>
          <a:xfrm>
            <a:off x="7212071" y="5449329"/>
            <a:ext cx="1277021" cy="17881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7" name="Google Shape;149;p21">
            <a:extLst>
              <a:ext uri="{FF2B5EF4-FFF2-40B4-BE49-F238E27FC236}">
                <a16:creationId xmlns:a16="http://schemas.microsoft.com/office/drawing/2014/main" id="{4F288D4E-BF9B-134F-979C-F3F4E6F5FEFE}"/>
              </a:ext>
            </a:extLst>
          </p:cNvPr>
          <p:cNvSpPr txBox="1"/>
          <p:nvPr/>
        </p:nvSpPr>
        <p:spPr>
          <a:xfrm>
            <a:off x="246186" y="188002"/>
            <a:ext cx="750894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Firmware installation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85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689916" y="2766218"/>
            <a:ext cx="11086070" cy="196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5"/>
              <a:buNone/>
            </a:pPr>
            <a:r>
              <a:rPr lang="en" sz="4800" dirty="0">
                <a:solidFill>
                  <a:schemeClr val="accent2"/>
                </a:solidFill>
                <a:latin typeface="+mn-lt"/>
              </a:rPr>
              <a:t>Built-in</a:t>
            </a:r>
            <a:r>
              <a:rPr lang="en" sz="4800" dirty="0">
                <a:latin typeface="+mn-lt"/>
              </a:rPr>
              <a:t> Sensor’s Test</a:t>
            </a:r>
            <a:endParaRPr sz="8000" dirty="0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1C2C7-D159-0A45-BA46-04EB64D5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125BAC-BC95-5D47-948E-393F16CD0925}"/>
              </a:ext>
            </a:extLst>
          </p:cNvPr>
          <p:cNvSpPr/>
          <p:nvPr/>
        </p:nvSpPr>
        <p:spPr>
          <a:xfrm>
            <a:off x="9016157" y="1964724"/>
            <a:ext cx="1400589" cy="29656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4390C6-E3AC-C746-9C9C-2DBE73C88D6D}"/>
              </a:ext>
            </a:extLst>
          </p:cNvPr>
          <p:cNvSpPr/>
          <p:nvPr/>
        </p:nvSpPr>
        <p:spPr>
          <a:xfrm>
            <a:off x="3999314" y="2879124"/>
            <a:ext cx="1400589" cy="4448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64616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BE257-0486-084E-9BA7-DCDDA855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7BEEBB-2ABC-CB40-B83C-15A339118E22}"/>
              </a:ext>
            </a:extLst>
          </p:cNvPr>
          <p:cNvSpPr/>
          <p:nvPr/>
        </p:nvSpPr>
        <p:spPr>
          <a:xfrm>
            <a:off x="2961347" y="2162431"/>
            <a:ext cx="7529539" cy="40777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01730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EAD01A-18CF-D746-B988-80ED3F0D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05F30-6F22-7343-9047-EDFB6AFE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643" y="3658975"/>
            <a:ext cx="2634220" cy="153326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BBB224-0E48-3C42-A5A0-2BD5E3F1FDF9}"/>
              </a:ext>
            </a:extLst>
          </p:cNvPr>
          <p:cNvSpPr/>
          <p:nvPr/>
        </p:nvSpPr>
        <p:spPr>
          <a:xfrm>
            <a:off x="6885732" y="3707024"/>
            <a:ext cx="2493046" cy="29656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E366155-2CF1-8240-AA17-1C39170F66FF}"/>
              </a:ext>
            </a:extLst>
          </p:cNvPr>
          <p:cNvSpPr/>
          <p:nvPr/>
        </p:nvSpPr>
        <p:spPr>
          <a:xfrm>
            <a:off x="6885732" y="3134333"/>
            <a:ext cx="3419803" cy="25759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011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C8AAF8-CB95-A54B-8ED8-0E458B0D3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BCED86-116C-A44F-8274-A0EFC029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966" y="4188633"/>
            <a:ext cx="3704109" cy="20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12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625D17-31B0-004E-B6A6-F78C3DEF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8DE669-7ACE-6D43-A061-143D9629EB69}"/>
              </a:ext>
            </a:extLst>
          </p:cNvPr>
          <p:cNvSpPr/>
          <p:nvPr/>
        </p:nvSpPr>
        <p:spPr>
          <a:xfrm>
            <a:off x="6885732" y="2928542"/>
            <a:ext cx="2493046" cy="29656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349BBD-C365-DA4A-A2A5-5EF27B771E6B}"/>
              </a:ext>
            </a:extLst>
          </p:cNvPr>
          <p:cNvSpPr/>
          <p:nvPr/>
        </p:nvSpPr>
        <p:spPr>
          <a:xfrm>
            <a:off x="6885732" y="2405279"/>
            <a:ext cx="3419803" cy="25759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0" name="Picture 9" descr="A person looking at a map&#10;&#10;Description automatically generated with medium confidence">
            <a:extLst>
              <a:ext uri="{FF2B5EF4-FFF2-40B4-BE49-F238E27FC236}">
                <a16:creationId xmlns:a16="http://schemas.microsoft.com/office/drawing/2014/main" id="{09CC326D-D9E3-C24A-848B-5FFBC34A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41589" y="3830593"/>
            <a:ext cx="3311612" cy="2483709"/>
          </a:xfrm>
          <a:prstGeom prst="rect">
            <a:avLst/>
          </a:prstGeom>
        </p:spPr>
      </p:pic>
      <p:pic>
        <p:nvPicPr>
          <p:cNvPr id="5122" name="Picture 2" descr="sound waves Icon - Free PNG &amp; SVG 43639 - Noun Project">
            <a:extLst>
              <a:ext uri="{FF2B5EF4-FFF2-40B4-BE49-F238E27FC236}">
                <a16:creationId xmlns:a16="http://schemas.microsoft.com/office/drawing/2014/main" id="{6DB287D1-C334-6449-BEDD-A617AB81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660" y="4285048"/>
            <a:ext cx="1574799" cy="157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736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56C15-5F87-1549-B160-0E597545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8DE669-7ACE-6D43-A061-143D9629EB69}"/>
              </a:ext>
            </a:extLst>
          </p:cNvPr>
          <p:cNvSpPr/>
          <p:nvPr/>
        </p:nvSpPr>
        <p:spPr>
          <a:xfrm>
            <a:off x="6885732" y="2928542"/>
            <a:ext cx="2493046" cy="29656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349BBD-C365-DA4A-A2A5-5EF27B771E6B}"/>
              </a:ext>
            </a:extLst>
          </p:cNvPr>
          <p:cNvSpPr/>
          <p:nvPr/>
        </p:nvSpPr>
        <p:spPr>
          <a:xfrm>
            <a:off x="6885732" y="2405279"/>
            <a:ext cx="3419803" cy="25759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A212C-3A04-514B-B58E-1CFBC754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254" y="3768809"/>
            <a:ext cx="3028578" cy="21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293C5A-2184-2B43-882E-64B24E976389}"/>
              </a:ext>
            </a:extLst>
          </p:cNvPr>
          <p:cNvSpPr txBox="1"/>
          <p:nvPr/>
        </p:nvSpPr>
        <p:spPr>
          <a:xfrm>
            <a:off x="246186" y="1420394"/>
            <a:ext cx="463647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The </a:t>
            </a:r>
            <a:r>
              <a:rPr lang="en-US" dirty="0">
                <a:solidFill>
                  <a:srgbClr val="DCA1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Wio Terminal</a:t>
            </a:r>
            <a:r>
              <a:rPr lang="en-US" dirty="0">
                <a:solidFill>
                  <a:srgbClr val="DCA1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uses an ATSAMD51P19 microcontroller with 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ARM Cortex-M4F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running at 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120MHz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(boost up to 200MHz), 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4MB of external flash memory, and 192KB of RAM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Wireless connectivity with Realtek RTL8720DN support. It is compatible with Arduino and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MicroPython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It supports 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Bluetooth and Wi-Fi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There is a 2.4-inch LCD screen on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Wio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Terminal, an onboard 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Accelerometer (LIS3DHTR)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microphone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 buzzer, a microSD card slot, 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light sensor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an IR emitter (IR 940nm).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I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 has two multi-functional Grove connectors (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I2C and Dig/Analog GPIOs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and Raspberry Pi-compatible 40-pin GPIO pins for additional add-on support.</a:t>
            </a:r>
          </a:p>
        </p:txBody>
      </p:sp>
      <p:pic>
        <p:nvPicPr>
          <p:cNvPr id="8" name="Picture 7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D26A77B-2AC6-DE44-8792-4C53EAED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78" y="1966851"/>
            <a:ext cx="6477000" cy="3708400"/>
          </a:xfrm>
          <a:prstGeom prst="rect">
            <a:avLst/>
          </a:prstGeom>
        </p:spPr>
      </p:pic>
      <p:sp>
        <p:nvSpPr>
          <p:cNvPr id="12" name="Google Shape;149;p21">
            <a:extLst>
              <a:ext uri="{FF2B5EF4-FFF2-40B4-BE49-F238E27FC236}">
                <a16:creationId xmlns:a16="http://schemas.microsoft.com/office/drawing/2014/main" id="{07741379-0973-E148-B8F2-B6689B3DC496}"/>
              </a:ext>
            </a:extLst>
          </p:cNvPr>
          <p:cNvSpPr txBox="1"/>
          <p:nvPr/>
        </p:nvSpPr>
        <p:spPr>
          <a:xfrm>
            <a:off x="246186" y="188002"/>
            <a:ext cx="750894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3600" b="1" i="0" u="none" strike="noStrike" cap="none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Wio</a:t>
            </a:r>
            <a:r>
              <a:rPr lang="en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Terminal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E6B512-D908-6E41-A3C1-61964AA7FFA3}"/>
              </a:ext>
            </a:extLst>
          </p:cNvPr>
          <p:cNvSpPr txBox="1"/>
          <p:nvPr/>
        </p:nvSpPr>
        <p:spPr>
          <a:xfrm>
            <a:off x="5849814" y="60370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>
                <a:hlinkClick r:id="rId4"/>
              </a:rPr>
              <a:t>https://wiki.seeedstudio.com/Wio-Terminal-Getting-Started/</a:t>
            </a:r>
            <a:endParaRPr lang="en-BR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E27B425-7104-F541-8722-707CD738B1B3}"/>
              </a:ext>
            </a:extLst>
          </p:cNvPr>
          <p:cNvSpPr/>
          <p:nvPr/>
        </p:nvSpPr>
        <p:spPr>
          <a:xfrm>
            <a:off x="10846261" y="1966851"/>
            <a:ext cx="724417" cy="4448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8F98F0-32C0-A84F-84C1-69E043F9266F}"/>
              </a:ext>
            </a:extLst>
          </p:cNvPr>
          <p:cNvSpPr/>
          <p:nvPr/>
        </p:nvSpPr>
        <p:spPr>
          <a:xfrm>
            <a:off x="10703170" y="2551064"/>
            <a:ext cx="890954" cy="4448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E758B40-33B9-E440-9D26-75351C407A98}"/>
              </a:ext>
            </a:extLst>
          </p:cNvPr>
          <p:cNvSpPr/>
          <p:nvPr/>
        </p:nvSpPr>
        <p:spPr>
          <a:xfrm>
            <a:off x="10175630" y="4614325"/>
            <a:ext cx="752691" cy="4448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46920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196"/>
          <p:cNvSpPr/>
          <p:nvPr/>
        </p:nvSpPr>
        <p:spPr>
          <a:xfrm>
            <a:off x="269636" y="2359635"/>
            <a:ext cx="5615342" cy="213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115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2" name="Google Shape;2702;p196"/>
          <p:cNvCxnSpPr/>
          <p:nvPr/>
        </p:nvCxnSpPr>
        <p:spPr>
          <a:xfrm>
            <a:off x="6096000" y="809025"/>
            <a:ext cx="0" cy="4919472"/>
          </a:xfrm>
          <a:prstGeom prst="straightConnector1">
            <a:avLst/>
          </a:prstGeom>
          <a:noFill/>
          <a:ln w="2857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166;p30">
            <a:extLst>
              <a:ext uri="{FF2B5EF4-FFF2-40B4-BE49-F238E27FC236}">
                <a16:creationId xmlns:a16="http://schemas.microsoft.com/office/drawing/2014/main" id="{2D1AA096-155C-E34B-A734-80F366FCAE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3939" y="3509114"/>
            <a:ext cx="2783154" cy="217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7;p30">
            <a:extLst>
              <a:ext uri="{FF2B5EF4-FFF2-40B4-BE49-F238E27FC236}">
                <a16:creationId xmlns:a16="http://schemas.microsoft.com/office/drawing/2014/main" id="{FD33382F-F897-4E46-A7E8-51FE375289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787" y="1177835"/>
            <a:ext cx="1767768" cy="1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Addis Ababa University - Ethiopia | International Business Institute">
            <a:extLst>
              <a:ext uri="{FF2B5EF4-FFF2-40B4-BE49-F238E27FC236}">
                <a16:creationId xmlns:a16="http://schemas.microsoft.com/office/drawing/2014/main" id="{879D732A-1763-F745-A92C-51D602FEF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72" y="833246"/>
            <a:ext cx="1855364" cy="211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9C3D13D-975D-F04D-B5BB-EE7C82BE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62" y="1484268"/>
            <a:ext cx="4976446" cy="49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C85858-7C47-3F4F-93CB-1742FFF1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02" y="871692"/>
            <a:ext cx="5556998" cy="231291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902226D-8B3E-B54C-9D9D-04A9AA4D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3184605"/>
            <a:ext cx="4221162" cy="34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56AE158-ECD7-D34D-8557-965C578DA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101" y="3031069"/>
            <a:ext cx="4221162" cy="34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D8C06-B138-494D-8C6B-2CD5A477F24A}"/>
              </a:ext>
            </a:extLst>
          </p:cNvPr>
          <p:cNvSpPr txBox="1"/>
          <p:nvPr/>
        </p:nvSpPr>
        <p:spPr>
          <a:xfrm>
            <a:off x="9138971" y="624491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I2C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D807C-78E6-EF49-90B8-6AE097F09678}"/>
              </a:ext>
            </a:extLst>
          </p:cNvPr>
          <p:cNvSpPr txBox="1"/>
          <p:nvPr/>
        </p:nvSpPr>
        <p:spPr>
          <a:xfrm>
            <a:off x="10789928" y="5921752"/>
            <a:ext cx="1042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Analog</a:t>
            </a:r>
          </a:p>
          <a:p>
            <a:r>
              <a:rPr lang="en-BR" dirty="0"/>
              <a:t> &amp; Digital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675-7F55-4A49-94B6-CFDDFBB298CB}"/>
              </a:ext>
            </a:extLst>
          </p:cNvPr>
          <p:cNvSpPr txBox="1"/>
          <p:nvPr/>
        </p:nvSpPr>
        <p:spPr>
          <a:xfrm>
            <a:off x="6378141" y="6276048"/>
            <a:ext cx="211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Raspberry Pi - 40 Pin</a:t>
            </a:r>
          </a:p>
        </p:txBody>
      </p:sp>
      <p:sp>
        <p:nvSpPr>
          <p:cNvPr id="14" name="Google Shape;149;p21">
            <a:extLst>
              <a:ext uri="{FF2B5EF4-FFF2-40B4-BE49-F238E27FC236}">
                <a16:creationId xmlns:a16="http://schemas.microsoft.com/office/drawing/2014/main" id="{98196C33-31F8-2143-88B0-C57564DB972F}"/>
              </a:ext>
            </a:extLst>
          </p:cNvPr>
          <p:cNvSpPr txBox="1"/>
          <p:nvPr/>
        </p:nvSpPr>
        <p:spPr>
          <a:xfrm>
            <a:off x="246186" y="188002"/>
            <a:ext cx="1063282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3600" b="1" i="0" u="none" strike="noStrike" cap="none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Wio</a:t>
            </a:r>
            <a:r>
              <a:rPr lang="en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Terminal – Hardware installation / Expansion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142EDE-7A9A-B44D-B6FB-824BC31705B1}"/>
              </a:ext>
            </a:extLst>
          </p:cNvPr>
          <p:cNvCxnSpPr>
            <a:cxnSpLocks/>
          </p:cNvCxnSpPr>
          <p:nvPr/>
        </p:nvCxnSpPr>
        <p:spPr>
          <a:xfrm>
            <a:off x="5122985" y="1125415"/>
            <a:ext cx="0" cy="533529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94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689916" y="2766218"/>
            <a:ext cx="11086070" cy="196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5"/>
              <a:buNone/>
            </a:pPr>
            <a:r>
              <a:rPr lang="en" sz="4800" dirty="0">
                <a:latin typeface="+mn-lt"/>
              </a:rPr>
              <a:t>Installing </a:t>
            </a:r>
            <a:r>
              <a:rPr lang="en" sz="4800" dirty="0" err="1">
                <a:solidFill>
                  <a:schemeClr val="accent2"/>
                </a:solidFill>
                <a:latin typeface="+mn-lt"/>
              </a:rPr>
              <a:t>Wio</a:t>
            </a:r>
            <a:r>
              <a:rPr lang="en" sz="4800" dirty="0">
                <a:solidFill>
                  <a:schemeClr val="accent2"/>
                </a:solidFill>
                <a:latin typeface="+mn-lt"/>
              </a:rPr>
              <a:t> Terminal </a:t>
            </a:r>
            <a:r>
              <a:rPr lang="en" sz="4800" dirty="0">
                <a:latin typeface="+mn-lt"/>
              </a:rPr>
              <a:t>– Arduino IDE</a:t>
            </a:r>
            <a:endParaRPr sz="7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355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BC6220-EB1F-524F-9DD0-CB4462FE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939" y="1596657"/>
            <a:ext cx="6776121" cy="496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E1F25-E878-1E4E-A3AD-DB26A65AE7AB}"/>
              </a:ext>
            </a:extLst>
          </p:cNvPr>
          <p:cNvSpPr txBox="1"/>
          <p:nvPr/>
        </p:nvSpPr>
        <p:spPr>
          <a:xfrm>
            <a:off x="620110" y="298131"/>
            <a:ext cx="1143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Open the Arduino IDE, and click on: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File</a:t>
            </a:r>
            <a:r>
              <a:rPr lang="en-US" dirty="0">
                <a:effectLst/>
                <a:latin typeface="Helvetica Neue" panose="02000503000000020004" pitchFamily="2" charset="0"/>
              </a:rPr>
              <a:t> &gt; </a:t>
            </a:r>
            <a:r>
              <a:rPr lang="en-US" b="1" dirty="0">
                <a:effectLst/>
                <a:latin typeface="Helvetica Neue" panose="02000503000000020004" pitchFamily="2" charset="0"/>
              </a:rPr>
              <a:t>Preferences</a:t>
            </a:r>
            <a:r>
              <a:rPr lang="en-US" dirty="0">
                <a:effectLst/>
                <a:latin typeface="Helvetica Neue" panose="02000503000000020004" pitchFamily="2" charset="0"/>
              </a:rPr>
              <a:t>, and copy the below URL to </a:t>
            </a:r>
            <a:r>
              <a:rPr lang="en-US" b="1" dirty="0">
                <a:effectLst/>
                <a:latin typeface="Helvetica Neue" panose="02000503000000020004" pitchFamily="2" charset="0"/>
              </a:rPr>
              <a:t>Additional Boards Manager URLs</a:t>
            </a:r>
            <a:r>
              <a:rPr lang="en-US" dirty="0">
                <a:effectLst/>
                <a:latin typeface="Helvetica Neue" panose="02000503000000020004" pitchFamily="2" charset="0"/>
              </a:rPr>
              <a:t>: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i="1" dirty="0">
                <a:effectLst/>
                <a:highlight>
                  <a:srgbClr val="FFFF00"/>
                </a:highlight>
                <a:latin typeface=".AppleSystemUIFontMonospaced"/>
              </a:rPr>
              <a:t>https://</a:t>
            </a:r>
            <a:r>
              <a:rPr lang="en-US" i="1" dirty="0" err="1">
                <a:effectLst/>
                <a:highlight>
                  <a:srgbClr val="FFFF00"/>
                </a:highlight>
                <a:latin typeface=".AppleSystemUIFontMonospaced"/>
              </a:rPr>
              <a:t>files.seeedstudio.com</a:t>
            </a:r>
            <a:r>
              <a:rPr lang="en-US" i="1" dirty="0">
                <a:effectLst/>
                <a:highlight>
                  <a:srgbClr val="FFFF00"/>
                </a:highlight>
                <a:latin typeface=".AppleSystemUIFontMonospaced"/>
              </a:rPr>
              <a:t>/</a:t>
            </a:r>
            <a:r>
              <a:rPr lang="en-US" i="1" dirty="0" err="1">
                <a:effectLst/>
                <a:highlight>
                  <a:srgbClr val="FFFF00"/>
                </a:highlight>
                <a:latin typeface=".AppleSystemUIFontMonospaced"/>
              </a:rPr>
              <a:t>arduino</a:t>
            </a:r>
            <a:r>
              <a:rPr lang="en-US" i="1" dirty="0">
                <a:effectLst/>
                <a:highlight>
                  <a:srgbClr val="FFFF00"/>
                </a:highlight>
                <a:latin typeface=".AppleSystemUIFontMonospaced"/>
              </a:rPr>
              <a:t>/</a:t>
            </a:r>
            <a:r>
              <a:rPr lang="en-US" i="1" dirty="0" err="1">
                <a:effectLst/>
                <a:highlight>
                  <a:srgbClr val="FFFF00"/>
                </a:highlight>
                <a:latin typeface=".AppleSystemUIFontMonospaced"/>
              </a:rPr>
              <a:t>package_seeeduino_boards_index.json</a:t>
            </a:r>
            <a:endParaRPr lang="en-US" i="1" dirty="0">
              <a:effectLst/>
              <a:highlight>
                <a:srgbClr val="FFFF00"/>
              </a:highlight>
              <a:latin typeface=".AppleSystemUIFontMonospaced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45A223-2744-704D-B8FF-3979FC76A676}"/>
              </a:ext>
            </a:extLst>
          </p:cNvPr>
          <p:cNvSpPr/>
          <p:nvPr/>
        </p:nvSpPr>
        <p:spPr>
          <a:xfrm>
            <a:off x="3174124" y="4903991"/>
            <a:ext cx="5854261" cy="26257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6173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9F391-784C-9E45-8D1D-DDA91D97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37" y="1738547"/>
            <a:ext cx="8307725" cy="5119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A836F2-1DC2-CF47-94D7-D6385F01E0F7}"/>
              </a:ext>
            </a:extLst>
          </p:cNvPr>
          <p:cNvSpPr txBox="1"/>
          <p:nvPr/>
        </p:nvSpPr>
        <p:spPr>
          <a:xfrm>
            <a:off x="604343" y="396794"/>
            <a:ext cx="109833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Click </a:t>
            </a:r>
            <a:r>
              <a:rPr lang="en-US" b="1" dirty="0">
                <a:effectLst/>
                <a:latin typeface="Helvetica Neue" panose="02000503000000020004" pitchFamily="2" charset="0"/>
              </a:rPr>
              <a:t>Tools</a:t>
            </a:r>
            <a:r>
              <a:rPr lang="en-US" dirty="0">
                <a:effectLst/>
                <a:latin typeface="Helvetica Neue" panose="02000503000000020004" pitchFamily="2" charset="0"/>
              </a:rPr>
              <a:t> &gt; </a:t>
            </a:r>
            <a:r>
              <a:rPr lang="en-US" b="1" dirty="0">
                <a:effectLst/>
                <a:latin typeface="Helvetica Neue" panose="02000503000000020004" pitchFamily="2" charset="0"/>
              </a:rPr>
              <a:t>Board</a:t>
            </a:r>
            <a:r>
              <a:rPr lang="en-US" dirty="0">
                <a:effectLst/>
                <a:latin typeface="Helvetica Neue" panose="02000503000000020004" pitchFamily="2" charset="0"/>
              </a:rPr>
              <a:t> &gt; </a:t>
            </a:r>
            <a:r>
              <a:rPr lang="en-US" b="1" dirty="0">
                <a:effectLst/>
                <a:latin typeface="Helvetica Neue" panose="02000503000000020004" pitchFamily="2" charset="0"/>
              </a:rPr>
              <a:t>Board Manager</a:t>
            </a:r>
            <a:r>
              <a:rPr lang="en-US" dirty="0">
                <a:effectLst/>
                <a:latin typeface="Helvetica Neue" panose="02000503000000020004" pitchFamily="2" charset="0"/>
              </a:rPr>
              <a:t> and Search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Wio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Terminal</a:t>
            </a:r>
            <a:r>
              <a:rPr lang="en-US" dirty="0">
                <a:effectLst/>
                <a:latin typeface="Helvetica Neue" panose="02000503000000020004" pitchFamily="2" charset="0"/>
              </a:rPr>
              <a:t> in the Boards Manager.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Install the last available version.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F7DFAE-C167-174B-A441-78740BE1C7E2}"/>
              </a:ext>
            </a:extLst>
          </p:cNvPr>
          <p:cNvSpPr/>
          <p:nvPr/>
        </p:nvSpPr>
        <p:spPr>
          <a:xfrm>
            <a:off x="4364071" y="2328956"/>
            <a:ext cx="754468" cy="3827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9615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7ED46-E10D-EF41-B9FE-D3C669AA5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32" y="1049623"/>
            <a:ext cx="7517736" cy="5545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ACB7B-8A85-234C-98BC-086F4619E92A}"/>
              </a:ext>
            </a:extLst>
          </p:cNvPr>
          <p:cNvSpPr txBox="1"/>
          <p:nvPr/>
        </p:nvSpPr>
        <p:spPr>
          <a:xfrm>
            <a:off x="409904" y="367864"/>
            <a:ext cx="1116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Select your </a:t>
            </a:r>
            <a:r>
              <a:rPr lang="en-US" b="1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rPr>
              <a:t>board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and </a:t>
            </a:r>
            <a:r>
              <a:rPr lang="en-US" b="1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port</a:t>
            </a:r>
            <a:r>
              <a:rPr lang="en-US" b="1" dirty="0">
                <a:effectLst/>
                <a:latin typeface="Helvetica Neue" panose="02000503000000020004" pitchFamily="2" charset="0"/>
              </a:rPr>
              <a:t>. Load the Blink sketch and run it.  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7A1CA4-2723-D446-8E98-DD26C0D360D6}"/>
              </a:ext>
            </a:extLst>
          </p:cNvPr>
          <p:cNvSpPr/>
          <p:nvPr/>
        </p:nvSpPr>
        <p:spPr>
          <a:xfrm>
            <a:off x="4396163" y="2896515"/>
            <a:ext cx="3783724" cy="26257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7260EC-8AEF-9C44-A542-D9B6E23BFA06}"/>
              </a:ext>
            </a:extLst>
          </p:cNvPr>
          <p:cNvSpPr/>
          <p:nvPr/>
        </p:nvSpPr>
        <p:spPr>
          <a:xfrm>
            <a:off x="1941997" y="2030606"/>
            <a:ext cx="2454166" cy="26257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1244AF-B1FD-B344-8C3B-4426E5EFDA64}"/>
              </a:ext>
            </a:extLst>
          </p:cNvPr>
          <p:cNvSpPr/>
          <p:nvPr/>
        </p:nvSpPr>
        <p:spPr>
          <a:xfrm>
            <a:off x="2231031" y="3069308"/>
            <a:ext cx="1870841" cy="2625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2F828B-5CA9-EB40-B888-47E21047C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48" r="18337"/>
          <a:stretch/>
        </p:blipFill>
        <p:spPr>
          <a:xfrm>
            <a:off x="9009710" y="3258475"/>
            <a:ext cx="2562180" cy="333676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E52F5A-577F-964B-BE6D-752FB174F272}"/>
              </a:ext>
            </a:extLst>
          </p:cNvPr>
          <p:cNvSpPr/>
          <p:nvPr/>
        </p:nvSpPr>
        <p:spPr>
          <a:xfrm>
            <a:off x="9536332" y="5183367"/>
            <a:ext cx="954554" cy="88380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5775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AC3D22-A254-0D48-87DE-45305D414FBA}"/>
              </a:ext>
            </a:extLst>
          </p:cNvPr>
          <p:cNvSpPr txBox="1"/>
          <p:nvPr/>
        </p:nvSpPr>
        <p:spPr>
          <a:xfrm>
            <a:off x="379969" y="461489"/>
            <a:ext cx="11334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Installing the 3-Axis Digital Accelerometer(LIS3DHTR) Library For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Wio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Terminal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88E3F-7C5E-5A44-9F6E-DF9D5764C836}"/>
              </a:ext>
            </a:extLst>
          </p:cNvPr>
          <p:cNvSpPr txBox="1"/>
          <p:nvPr/>
        </p:nvSpPr>
        <p:spPr>
          <a:xfrm>
            <a:off x="379969" y="915778"/>
            <a:ext cx="109833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Click </a:t>
            </a:r>
            <a:r>
              <a:rPr lang="en-US" b="1" dirty="0">
                <a:effectLst/>
                <a:latin typeface="Helvetica Neue" panose="02000503000000020004" pitchFamily="2" charset="0"/>
              </a:rPr>
              <a:t>Tools</a:t>
            </a:r>
            <a:r>
              <a:rPr lang="en-US" dirty="0">
                <a:effectLst/>
                <a:latin typeface="Helvetica Neue" panose="02000503000000020004" pitchFamily="2" charset="0"/>
              </a:rPr>
              <a:t> &gt; </a:t>
            </a:r>
            <a:r>
              <a:rPr lang="en-US" b="1" dirty="0">
                <a:effectLst/>
                <a:latin typeface="Helvetica Neue" panose="02000503000000020004" pitchFamily="2" charset="0"/>
              </a:rPr>
              <a:t>Manage Libraries ..</a:t>
            </a:r>
            <a:r>
              <a:rPr lang="en-US" dirty="0">
                <a:effectLst/>
                <a:latin typeface="Helvetica Neue" panose="02000503000000020004" pitchFamily="2" charset="0"/>
              </a:rPr>
              <a:t> &gt; and Search in the Libraries Manager.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Install the last available version.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9C4F5-1405-B542-9F6C-FE333B1C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69" y="2204271"/>
            <a:ext cx="7551957" cy="465372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BE23E8-D178-844C-86D1-01B8975767AF}"/>
              </a:ext>
            </a:extLst>
          </p:cNvPr>
          <p:cNvSpPr/>
          <p:nvPr/>
        </p:nvSpPr>
        <p:spPr>
          <a:xfrm>
            <a:off x="4331410" y="2706130"/>
            <a:ext cx="724417" cy="4448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B5587F1-568D-844B-AC37-F2ADF9BB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98" y="2503757"/>
            <a:ext cx="4269570" cy="230033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198732-33C2-9246-8F95-76E4BCE8C433}"/>
              </a:ext>
            </a:extLst>
          </p:cNvPr>
          <p:cNvSpPr txBox="1"/>
          <p:nvPr/>
        </p:nvSpPr>
        <p:spPr>
          <a:xfrm>
            <a:off x="7741198" y="5169259"/>
            <a:ext cx="44508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400" dirty="0">
                <a:hlinkClick r:id="rId4"/>
              </a:rPr>
              <a:t>https://www.mouser.cl/datasheet/2/389/cd00274221-1797088.pdf</a:t>
            </a:r>
            <a:endParaRPr lang="en-BR" sz="1400" dirty="0"/>
          </a:p>
          <a:p>
            <a:endParaRPr lang="en-BR" sz="1400" dirty="0"/>
          </a:p>
        </p:txBody>
      </p:sp>
    </p:spTree>
    <p:extLst>
      <p:ext uri="{BB962C8B-B14F-4D97-AF65-F5344CB8AC3E}">
        <p14:creationId xmlns:p14="http://schemas.microsoft.com/office/powerpoint/2010/main" val="311858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567</Words>
  <Application>Microsoft Macintosh PowerPoint</Application>
  <PresentationFormat>Widescreen</PresentationFormat>
  <Paragraphs>63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.AppleSystemUIFontMonospaced</vt:lpstr>
      <vt:lpstr>Arial</vt:lpstr>
      <vt:lpstr>Calibri</vt:lpstr>
      <vt:lpstr>Calibri Light</vt:lpstr>
      <vt:lpstr>Helvetica Neue</vt:lpstr>
      <vt:lpstr>Roboto</vt:lpstr>
      <vt:lpstr>Office Theme</vt:lpstr>
      <vt:lpstr>Wio Terminal – Part 1  Installation &amp; Tests  </vt:lpstr>
      <vt:lpstr>The Wio Terminal</vt:lpstr>
      <vt:lpstr>PowerPoint Presentation</vt:lpstr>
      <vt:lpstr>PowerPoint Presentation</vt:lpstr>
      <vt:lpstr>Installing Wio Terminal – Arduino 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up connection between Wio Terminal and Edge Impulse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Built-in Sensor’s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Wio Terminal Installation &amp; Tests  </dc:title>
  <dc:creator>Marcelo Rovai</dc:creator>
  <cp:lastModifiedBy>Marcelo Rovai</cp:lastModifiedBy>
  <cp:revision>5</cp:revision>
  <dcterms:created xsi:type="dcterms:W3CDTF">2023-02-22T14:04:14Z</dcterms:created>
  <dcterms:modified xsi:type="dcterms:W3CDTF">2023-02-23T23:04:39Z</dcterms:modified>
</cp:coreProperties>
</file>